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metadata" ContentType="application/binary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0" r:id="rId8"/>
    <p:sldId id="261" r:id="rId9"/>
    <p:sldId id="266" r:id="rId10"/>
    <p:sldId id="263" r:id="rId11"/>
    <p:sldId id="267" r:id="rId12"/>
    <p:sldId id="262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000" autoAdjust="0"/>
    <p:restoredTop sz="94660"/>
  </p:normalViewPr>
  <p:slideViewPr>
    <p:cSldViewPr snapToGrid="0">
      <p:cViewPr varScale="1">
        <p:scale>
          <a:sx n="87" d="100"/>
          <a:sy n="87" d="100"/>
        </p:scale>
        <p:origin x="-528" y="-86"/>
      </p:cViewPr>
      <p:guideLst>
        <p:guide orient="horz" pos="792"/>
        <p:guide orient="horz" pos="1080"/>
        <p:guide pos="1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xmlns="" id="{CE849A3B-BCF0-B774-F89E-81965C71F93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xmlns="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27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xmlns="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xmlns="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5067E9C-C7B9-4476-9708-CBB3F66FD892}"/>
              </a:ext>
            </a:extLst>
          </p:cNvPr>
          <p:cNvSpPr txBox="1"/>
          <p:nvPr/>
        </p:nvSpPr>
        <p:spPr>
          <a:xfrm>
            <a:off x="4151586" y="3429000"/>
            <a:ext cx="6870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Garbage Classification </a:t>
            </a:r>
            <a:r>
              <a:rPr lang="en-IN" sz="36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US" sz="36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xmlns="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xmlns="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36712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228727" y="773058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 smtClean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Screenshot of Output:  </a:t>
            </a:r>
            <a:endParaRPr lang="en-IN" sz="2400" b="1" u="sng" dirty="0">
              <a:solidFill>
                <a:srgbClr val="21316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 descr="Screenshot 2025-07-05 194614.png"/>
          <p:cNvPicPr>
            <a:picLocks noChangeAspect="1"/>
          </p:cNvPicPr>
          <p:nvPr/>
        </p:nvPicPr>
        <p:blipFill>
          <a:blip r:embed="rId2"/>
          <a:srcRect l="5126" r="6027" b="29530"/>
          <a:stretch>
            <a:fillRect/>
          </a:stretch>
        </p:blipFill>
        <p:spPr>
          <a:xfrm>
            <a:off x="158262" y="1334884"/>
            <a:ext cx="5715000" cy="244580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pic>
      <p:pic>
        <p:nvPicPr>
          <p:cNvPr id="5" name="Picture 4" descr="Screenshot 2025-07-03 102806.png"/>
          <p:cNvPicPr>
            <a:picLocks noChangeAspect="1"/>
          </p:cNvPicPr>
          <p:nvPr/>
        </p:nvPicPr>
        <p:blipFill>
          <a:blip r:embed="rId3"/>
          <a:srcRect l="6134" t="3396" r="6562" b="39780"/>
          <a:stretch>
            <a:fillRect/>
          </a:stretch>
        </p:blipFill>
        <p:spPr>
          <a:xfrm>
            <a:off x="5952394" y="1345223"/>
            <a:ext cx="6101860" cy="244426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pic>
      <p:pic>
        <p:nvPicPr>
          <p:cNvPr id="6" name="Picture 5" descr="Screenshot 2025-07-03 103544.png"/>
          <p:cNvPicPr>
            <a:picLocks noChangeAspect="1"/>
          </p:cNvPicPr>
          <p:nvPr/>
        </p:nvPicPr>
        <p:blipFill>
          <a:blip r:embed="rId4"/>
          <a:srcRect l="6635" t="3311" r="7476" b="35191"/>
          <a:stretch>
            <a:fillRect/>
          </a:stretch>
        </p:blipFill>
        <p:spPr>
          <a:xfrm>
            <a:off x="184639" y="3912577"/>
            <a:ext cx="5653454" cy="279595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pic>
      <p:pic>
        <p:nvPicPr>
          <p:cNvPr id="10" name="Picture 9" descr="Screenshot 2025-07-05 195149.png"/>
          <p:cNvPicPr>
            <a:picLocks noChangeAspect="1"/>
          </p:cNvPicPr>
          <p:nvPr/>
        </p:nvPicPr>
        <p:blipFill>
          <a:blip r:embed="rId5"/>
          <a:srcRect l="5884" r="6930" b="22145"/>
          <a:stretch>
            <a:fillRect/>
          </a:stretch>
        </p:blipFill>
        <p:spPr>
          <a:xfrm>
            <a:off x="5943600" y="3893885"/>
            <a:ext cx="6084277" cy="279706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xmlns="" val="163594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654" y="931985"/>
            <a:ext cx="3092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 smtClean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Screenshot of Output:</a:t>
            </a:r>
            <a:endParaRPr lang="en-IN" sz="2400" b="1" u="sng" dirty="0" smtClean="0">
              <a:solidFill>
                <a:srgbClr val="21316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 descr="Screenshot 2025-07-05 194445.png"/>
          <p:cNvPicPr>
            <a:picLocks noChangeAspect="1"/>
          </p:cNvPicPr>
          <p:nvPr/>
        </p:nvPicPr>
        <p:blipFill>
          <a:blip r:embed="rId2"/>
          <a:srcRect l="6915" t="3077" r="7296" b="2637"/>
          <a:stretch>
            <a:fillRect/>
          </a:stretch>
        </p:blipFill>
        <p:spPr>
          <a:xfrm>
            <a:off x="125506" y="1604682"/>
            <a:ext cx="5486401" cy="384585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pic>
      <p:pic>
        <p:nvPicPr>
          <p:cNvPr id="6" name="Picture 5" descr="Screenshot 2025-07-03 104450.png"/>
          <p:cNvPicPr>
            <a:picLocks noChangeAspect="1"/>
          </p:cNvPicPr>
          <p:nvPr/>
        </p:nvPicPr>
        <p:blipFill>
          <a:blip r:embed="rId3"/>
          <a:srcRect l="6698" t="2396" r="10949"/>
          <a:stretch>
            <a:fillRect/>
          </a:stretch>
        </p:blipFill>
        <p:spPr>
          <a:xfrm>
            <a:off x="5782236" y="1640539"/>
            <a:ext cx="6203576" cy="375621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Conclusion:</a:t>
            </a:r>
            <a:r>
              <a:rPr lang="en-US" sz="2400" b="1" u="sng" dirty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  </a:t>
            </a:r>
            <a:endParaRPr lang="en-IN" sz="2400" u="sng" dirty="0">
              <a:solidFill>
                <a:srgbClr val="21316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7538" y="1881554"/>
            <a:ext cx="11045897" cy="135421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The image classification model demonstrates strong accuracy in identifying objects, leveraging deep learning to refine predictions effectively.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Its robust performance ensures reliable classification, making it a valuable tool for various applications.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It also helps in aiding in environmental  conservation.</a:t>
            </a:r>
            <a:endParaRPr 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5812" y="3827929"/>
            <a:ext cx="8345554" cy="90794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b="1" u="sng" dirty="0" err="1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Git</a:t>
            </a:r>
            <a:r>
              <a:rPr lang="en-US" sz="24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Link: </a:t>
            </a:r>
          </a:p>
          <a:p>
            <a:pPr>
              <a:spcBef>
                <a:spcPts val="600"/>
              </a:spcBef>
            </a:pPr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https://github.com/Shrabani-2005/week3GarbageClassification.git</a:t>
            </a:r>
            <a:endParaRPr lang="en-US" sz="2400" dirty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49969" y="5486400"/>
            <a:ext cx="1997663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THANKYOU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198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36180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u="sng" dirty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Learning Objectives</a:t>
            </a:r>
            <a:endParaRPr lang="en-IN" sz="2400" u="sng" dirty="0">
              <a:solidFill>
                <a:srgbClr val="21316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xmlns="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GOAL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7877" y="1995854"/>
            <a:ext cx="6637330" cy="330353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Understand the problem domain </a:t>
            </a:r>
            <a:r>
              <a:rPr lang="en-US" sz="1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ie</a:t>
            </a: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Garbage Classification </a:t>
            </a: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and </a:t>
            </a: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its Real World Importance</a:t>
            </a: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e.g</a:t>
            </a: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 recycling, waste management etc.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 Learn the basic of </a:t>
            </a: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Computer Vision </a:t>
            </a: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and  </a:t>
            </a:r>
            <a:r>
              <a:rPr lang="en-US" sz="16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Convolutional</a:t>
            </a: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  Neural Networks(CNNs).</a:t>
            </a:r>
            <a:endParaRPr lang="en-US" sz="1800" b="1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 Implement Model Building with </a:t>
            </a: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Transfer Learning.</a:t>
            </a:r>
            <a:endParaRPr lang="en-US" sz="1800" b="1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 Develop skills in </a:t>
            </a: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Model learning </a:t>
            </a: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and </a:t>
            </a: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Optimization.</a:t>
            </a:r>
            <a:endParaRPr lang="en-US" sz="1800" b="1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 Develops practical </a:t>
            </a: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Deployment Skills.</a:t>
            </a:r>
            <a:endParaRPr lang="en-US" sz="1800" b="1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 Strengthen </a:t>
            </a: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Soft Skills </a:t>
            </a: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and </a:t>
            </a: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Project Skills</a:t>
            </a: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 by building responsible </a:t>
            </a: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AI Awareness</a:t>
            </a:r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indent="-457200">
              <a:spcBef>
                <a:spcPts val="600"/>
              </a:spcBef>
              <a:buFont typeface="Arial" pitchFamily="34" charset="0"/>
              <a:buChar char="•"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32052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T</a:t>
            </a:r>
            <a:r>
              <a:rPr lang="en-IN" sz="2400" b="1" u="sng" dirty="0" err="1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ools</a:t>
            </a:r>
            <a:r>
              <a:rPr lang="en-IN" sz="2400" b="1" u="sng" dirty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 and Technology used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6185" y="2066192"/>
            <a:ext cx="6369051" cy="75405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Programming Languages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Python – The dominant language for Machine Learning Projects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. 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1693" y="3349869"/>
            <a:ext cx="6279283" cy="284693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Libraries/Frameworks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Numpy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- Numerical computations &amp; arrays.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Matplotlib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- Data plotting &amp;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visualisation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Seaborn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- Statistical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visualisation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Tensorflow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/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keras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-Deep learning, building, training &amp; deploying.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MobileNetv3Small-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Pretrained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model for transfer learning.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Scikit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- learn- Class weights &amp; evaluation </a:t>
            </a: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matrics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Gradio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- Interactive web apps for ML models.</a:t>
            </a:r>
            <a:endParaRPr 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719646" y="2057400"/>
            <a:ext cx="2935419" cy="136454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Development Environments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VS Code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Jupyter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Notebook</a:t>
            </a:r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825154" y="3754316"/>
            <a:ext cx="1838965" cy="136454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b="1" u="sng" dirty="0" smtClean="0">
                <a:latin typeface="Times New Roman" pitchFamily="18" charset="0"/>
                <a:cs typeface="Times New Roman" pitchFamily="18" charset="0"/>
              </a:rPr>
              <a:t>Version Control </a:t>
            </a: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Git</a:t>
            </a:r>
            <a:endParaRPr lang="en-US" sz="1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ts val="600"/>
              </a:spcBef>
              <a:buFont typeface="Wingdings" pitchFamily="2" charset="2"/>
              <a:buChar char="§"/>
            </a:pPr>
            <a:r>
              <a:rPr lang="en-US" sz="1800" dirty="0" err="1" smtClean="0">
                <a:latin typeface="Times New Roman" pitchFamily="18" charset="0"/>
                <a:cs typeface="Times New Roman" pitchFamily="18" charset="0"/>
              </a:rPr>
              <a:t>Github</a:t>
            </a:r>
            <a:endParaRPr lang="en-US" sz="18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6457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250772" y="865187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 smtClean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Methodology</a:t>
            </a:r>
            <a:r>
              <a:rPr lang="en-US" sz="1800" b="1" dirty="0" smtClean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6669" y="4967653"/>
            <a:ext cx="8572500" cy="160556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7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Explore and Understand the dataset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Load the image dataset using tools (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image_dataset_from_directory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).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Visualize sample images from each class.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Check the number of class to ensure balance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Understand image dimensions, color channels, and class labels. </a:t>
            </a:r>
          </a:p>
        </p:txBody>
      </p:sp>
      <p:sp>
        <p:nvSpPr>
          <p:cNvPr id="5122" name="AutoShape 2" descr="blob:https://web.whatsapp.com/a38d8baa-6112-4c2e-af53-18bf23c60f0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Picture 18" descr="WhatsApp Image 2025-07-06 at 01.36.06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54" y="1517845"/>
            <a:ext cx="11087100" cy="326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0679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2562" y="905608"/>
            <a:ext cx="19111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 smtClean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Methodology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483577" y="5354514"/>
            <a:ext cx="11306908" cy="9797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7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Model Training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Build the model architecture using Sequential or Functional API.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Compile the model with loss function (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sparse_categorical_crossentr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 optimizer (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e.g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 Adam), and evaluation metrics (accuracy).</a:t>
            </a:r>
            <a:endParaRPr lang="en-US" sz="17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3578" y="3455377"/>
            <a:ext cx="7170233" cy="157998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7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Model Selection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Choose a model: Custom CNN or transfer Learning(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e.g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 MobileNetV3Small).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Decide whether to use pre-trained weights(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e.g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ImageNet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).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Define whether layers should be trainable or frozen during initial training.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74784" y="1556238"/>
            <a:ext cx="8779648" cy="157998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7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Data Preprocessing/ Preparation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Resize and rescale images.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Apply data augmentation (e.g. 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RandomFlip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RandomRotation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) to improve generalization.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Normalize images (using 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preprocess_input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 if using 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pretrained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 models like MobileNetV3Small).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4108" y="923193"/>
            <a:ext cx="19111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 smtClean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Methodology</a:t>
            </a:r>
            <a:endParaRPr lang="en-US" sz="20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545124" y="5486400"/>
            <a:ext cx="3481752" cy="92845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7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Final testing and save the model.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Evaluate the final model on the unseen test dataset.</a:t>
            </a:r>
            <a:endParaRPr lang="en-US" sz="17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42440" y="5380893"/>
            <a:ext cx="6423376" cy="9797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7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Model Deployment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Create a web interface using 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Gradio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Load the saved model and preprocess input images before prediction.</a:t>
            </a:r>
            <a:endParaRPr lang="en-US" sz="17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6328" y="3481755"/>
            <a:ext cx="5636158" cy="157998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7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Model Evaluation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Plot training and validation accuracy/loss curves.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Evaluate model performance on validation or test set.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Use metrics like Confusion Matrix &amp; Classification Report.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7538" y="1600200"/>
            <a:ext cx="7505260" cy="160556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7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Model Tuning and Optimization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Tune 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hyperparameters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: Learning rate, batch size, no. of layers, dropout rate.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Use callbacks: 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EarlyStopping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Optionally perform fine-tuning on pre-trained models by unfreezing some layers.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Train the model using .fit() with appropriate epochs, </a:t>
            </a:r>
            <a:r>
              <a:rPr lang="en-US" sz="1700" dirty="0" err="1" smtClean="0">
                <a:latin typeface="Times New Roman" pitchFamily="18" charset="0"/>
                <a:cs typeface="Times New Roman" pitchFamily="18" charset="0"/>
              </a:rPr>
              <a:t>batch_size</a:t>
            </a:r>
            <a:r>
              <a:rPr lang="en-US" sz="1700" dirty="0" smtClean="0">
                <a:latin typeface="Times New Roman" pitchFamily="18" charset="0"/>
                <a:cs typeface="Times New Roman" pitchFamily="18" charset="0"/>
              </a:rPr>
              <a:t>, and callbacks.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Problem </a:t>
            </a:r>
            <a:r>
              <a:rPr lang="en-US" sz="2400" b="1" u="sng" dirty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Statement</a:t>
            </a:r>
            <a:r>
              <a:rPr lang="en-US" sz="2400" b="1" u="sng" dirty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:  </a:t>
            </a:r>
            <a:endParaRPr lang="en-IN" sz="2400" b="1" u="sng" dirty="0">
              <a:solidFill>
                <a:srgbClr val="21316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4640" y="2110154"/>
            <a:ext cx="7502942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72000">
              <a:spcBef>
                <a:spcPts val="1200"/>
              </a:spcBef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To develop an accurate and efficient garbage classification model using MobileNetV3Small and transfer learning for automated waste sorting.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0840" y="3508820"/>
            <a:ext cx="6951267" cy="247253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u="sng" dirty="0" smtClean="0">
                <a:solidFill>
                  <a:schemeClr val="accent5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Description :</a:t>
            </a:r>
            <a:endParaRPr lang="en-US" sz="1800" b="1" u="sng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1800" b="1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spcBef>
                <a:spcPts val="600"/>
              </a:spcBef>
            </a:pPr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cs typeface="Times New Roman" pitchFamily="18" charset="0"/>
              </a:rPr>
              <a:t>In this project, we aim to develop a sophisticated garbage classification system leveraging the MobileNetV3Small architecture. Our primary dataset serves as a foundation for building models that can eventually automate waste segregation, a critical step in optimizing recycling and waste management, ultimately aiding in environment conservation.</a:t>
            </a:r>
          </a:p>
          <a:p>
            <a:pPr>
              <a:spcBef>
                <a:spcPts val="600"/>
              </a:spcBef>
            </a:pPr>
            <a:endParaRPr lang="en-US" sz="1800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098" name="AutoShape 2" descr="blob:https://web.whatsapp.com/6c9c0227-fe6b-47a3-b0a0-3bf179d4b12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00" name="AutoShape 4" descr="blob:https://web.whatsapp.com/6c9c0227-fe6b-47a3-b0a0-3bf179d4b12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02" name="AutoShape 6" descr="blob:https://web.whatsapp.com/6c9c0227-fe6b-47a3-b0a0-3bf179d4b12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04" name="AutoShape 8" descr="blob:https://web.whatsapp.com/6c9c0227-fe6b-47a3-b0a0-3bf179d4b129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 descr="WhatsApp Image 2025-07-05 at 23.09.57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7569" y="817684"/>
            <a:ext cx="4384431" cy="312009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 descr="WhatsApp Image 2025-07-03 at 23.09.2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7650" y="4123007"/>
            <a:ext cx="3771900" cy="23926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31965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361D872-7EC7-439F-A588-B1D90CB7A92F}"/>
              </a:ext>
            </a:extLst>
          </p:cNvPr>
          <p:cNvSpPr txBox="1"/>
          <p:nvPr/>
        </p:nvSpPr>
        <p:spPr>
          <a:xfrm>
            <a:off x="255104" y="948905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Solution:  </a:t>
            </a:r>
            <a:endParaRPr lang="en-IN" sz="2400" b="1" u="sng" dirty="0">
              <a:solidFill>
                <a:srgbClr val="21316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3577" y="1635369"/>
            <a:ext cx="4523674" cy="123110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Dataset Preparation: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Use an existing dataset (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e.g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kaggle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dataset)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Preprocess images by resizing and normalizing it.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Split it into training, validation, and test sets.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5992" y="3226777"/>
            <a:ext cx="6041719" cy="123110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>
              <a:spcBef>
                <a:spcPts val="400"/>
              </a:spcBef>
              <a:buFont typeface="Wingdings" pitchFamily="2" charset="2"/>
              <a:buChar char="Ø"/>
            </a:pPr>
            <a:r>
              <a:rPr lang="en-US" sz="16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Model Architecture using MobileNetV3small: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Load MobileNetV3Small without the top layer (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include_top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=False).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Use weights=‘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imagenet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’ for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pretrained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learing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Freeze early layers to retain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pretrained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features.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5992" y="4765431"/>
            <a:ext cx="8210484" cy="63607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 b="1" u="sng" dirty="0" smtClean="0">
                <a:latin typeface="Times New Roman" pitchFamily="18" charset="0"/>
                <a:cs typeface="Times New Roman" pitchFamily="18" charset="0"/>
              </a:rPr>
              <a:t>Handling class Imbalance: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Use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class_weight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argument in model.fit or use data augmentation to balance samples visually.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4785" y="5732585"/>
            <a:ext cx="9259625" cy="63607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Training Strategy: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Compile with Adam optimizer and categorical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crossentropy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loss &amp; use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EarlyStopping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for optimal training.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0296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89085" y="1081454"/>
            <a:ext cx="1382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 smtClean="0">
                <a:solidFill>
                  <a:srgbClr val="213163"/>
                </a:solidFill>
                <a:latin typeface="Times New Roman" pitchFamily="18" charset="0"/>
                <a:cs typeface="Times New Roman" pitchFamily="18" charset="0"/>
              </a:rPr>
              <a:t>Solution:</a:t>
            </a:r>
            <a:endParaRPr lang="en-IN" sz="2400" b="1" u="sng" dirty="0" smtClean="0">
              <a:solidFill>
                <a:srgbClr val="21316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4592" y="2066192"/>
            <a:ext cx="7793800" cy="123110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 b="1" u="sng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Evaluation: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Evaluate using Accuracy, Precision, Recall, F1-score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Use Confusion Matrix (visualize with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seaborn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) &amp; Classification Report (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sklearn.metrics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).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Test the model on real waste images.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56138" y="3666392"/>
            <a:ext cx="3359894" cy="63607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Deployment:</a:t>
            </a:r>
          </a:p>
          <a:p>
            <a:pPr marL="144000">
              <a:spcBef>
                <a:spcPts val="400"/>
              </a:spcBef>
              <a:buFont typeface="Wingdings" pitchFamily="2" charset="2"/>
              <a:buChar char="§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Build a web interface using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Gradio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338</TotalTime>
  <Words>692</Words>
  <Application>Microsoft Office PowerPoint</Application>
  <PresentationFormat>Custom</PresentationFormat>
  <Paragraphs>95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Session 01 Design Thinking &amp; Critical Thinking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sunitmondal</cp:lastModifiedBy>
  <cp:revision>54</cp:revision>
  <dcterms:created xsi:type="dcterms:W3CDTF">2024-12-31T09:40:01Z</dcterms:created>
  <dcterms:modified xsi:type="dcterms:W3CDTF">2025-07-06T14:52:45Z</dcterms:modified>
</cp:coreProperties>
</file>

<file path=docProps/thumbnail.jpeg>
</file>